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373" r:id="rId3"/>
    <p:sldId id="374" r:id="rId4"/>
    <p:sldId id="436" r:id="rId5"/>
    <p:sldId id="445" r:id="rId6"/>
    <p:sldId id="466" r:id="rId7"/>
    <p:sldId id="471" r:id="rId8"/>
    <p:sldId id="469" r:id="rId9"/>
    <p:sldId id="485" r:id="rId10"/>
    <p:sldId id="467" r:id="rId11"/>
    <p:sldId id="468" r:id="rId12"/>
    <p:sldId id="486" r:id="rId13"/>
    <p:sldId id="482" r:id="rId14"/>
    <p:sldId id="481" r:id="rId15"/>
    <p:sldId id="455" r:id="rId16"/>
    <p:sldId id="470" r:id="rId17"/>
    <p:sldId id="487" r:id="rId18"/>
    <p:sldId id="483" r:id="rId19"/>
    <p:sldId id="484" r:id="rId20"/>
    <p:sldId id="473" r:id="rId21"/>
    <p:sldId id="472" r:id="rId22"/>
    <p:sldId id="474" r:id="rId23"/>
    <p:sldId id="456" r:id="rId24"/>
    <p:sldId id="475" r:id="rId25"/>
    <p:sldId id="477" r:id="rId26"/>
    <p:sldId id="458" r:id="rId27"/>
    <p:sldId id="476" r:id="rId28"/>
    <p:sldId id="479" r:id="rId29"/>
    <p:sldId id="478" r:id="rId30"/>
    <p:sldId id="480" r:id="rId31"/>
    <p:sldId id="274" r:id="rId32"/>
    <p:sldId id="346" r:id="rId33"/>
    <p:sldId id="29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65" d="100"/>
          <a:sy n="65" d="100"/>
        </p:scale>
        <p:origin x="71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2 - Friday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Java 8, interfaces can also have default methods</a:t>
            </a:r>
          </a:p>
          <a:p>
            <a:r>
              <a:rPr lang="en-US" dirty="0" smtClean="0"/>
              <a:t>The interface expects you to implement these methods, but if you don't, a default implementation is provided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895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Punchable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wantsPunch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Default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getPunched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(Punch punch);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Abstract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7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Before Java 8, you couldn't put static methods in interfaces at all</a:t>
            </a:r>
          </a:p>
          <a:p>
            <a:r>
              <a:rPr lang="en-US" dirty="0" smtClean="0"/>
              <a:t>Now, you </a:t>
            </a:r>
            <a:r>
              <a:rPr lang="en-US" b="1" dirty="0" smtClean="0"/>
              <a:t>can</a:t>
            </a:r>
            <a:r>
              <a:rPr lang="en-US" dirty="0" smtClean="0"/>
              <a:t> put static methods in interfaces, but they aren't abstract</a:t>
            </a:r>
          </a:p>
          <a:p>
            <a:r>
              <a:rPr lang="en-US" dirty="0" smtClean="0"/>
              <a:t>In other words, static methods in interfaces do not require a class that implements the interface to make a corresponding method</a:t>
            </a:r>
          </a:p>
          <a:p>
            <a:r>
              <a:rPr lang="en-US" dirty="0" smtClean="0"/>
              <a:t>Instead, a static method merely does some useful task related to the interface</a:t>
            </a:r>
          </a:p>
          <a:p>
            <a:r>
              <a:rPr lang="en-US" dirty="0" smtClean="0"/>
              <a:t>Note that static variables are </a:t>
            </a:r>
            <a:r>
              <a:rPr lang="en-US" b="1" dirty="0" smtClean="0"/>
              <a:t>not</a:t>
            </a:r>
            <a:r>
              <a:rPr lang="en-US" dirty="0" smtClean="0"/>
              <a:t> allowed in an interface, so a static method can only interact with its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1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method in interface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42520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Static methods can be used as a utility method for an interface</a:t>
            </a:r>
          </a:p>
          <a:p>
            <a:r>
              <a:rPr lang="en-US" dirty="0" smtClean="0"/>
              <a:t>Here, for example, we provide a method that determines the area of a regular polygon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00400"/>
            <a:ext cx="10972800" cy="3200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RegularPolygon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	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Length of each side</a:t>
            </a:r>
          </a:p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getSides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		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Number of sides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static double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getArea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RegularPolygon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shape) 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0.25 *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shape.getSides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* 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shape.getLength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*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shape.getLength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/ 		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Math.tan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shape.getSides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inside of interfaces?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Yes!</a:t>
            </a:r>
          </a:p>
          <a:p>
            <a:r>
              <a:rPr lang="en-US" dirty="0" smtClean="0"/>
              <a:t>It's possible to put an interface inside of another interface</a:t>
            </a:r>
          </a:p>
          <a:p>
            <a:r>
              <a:rPr lang="en-US" dirty="0" smtClean="0"/>
              <a:t>Doing so simply treats the outer interface like a name-space for the inner interface</a:t>
            </a:r>
          </a:p>
          <a:p>
            <a:r>
              <a:rPr lang="en-US" dirty="0" smtClean="0"/>
              <a:t>You don't want to do this unless the inner interface is only needed in the context of the outer interface</a:t>
            </a:r>
          </a:p>
          <a:p>
            <a:r>
              <a:rPr lang="en-US" dirty="0" smtClean="0"/>
              <a:t>One example is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 smtClean="0"/>
              <a:t> interface which contains 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 smtClean="0"/>
              <a:t> interface</a:t>
            </a:r>
          </a:p>
          <a:p>
            <a:pPr lvl="1"/>
            <a:r>
              <a:rPr lang="en-US" dirty="0" smtClean="0"/>
              <a:t>Maps (also called dictionaries) store (</a:t>
            </a:r>
            <a:r>
              <a:rPr lang="en-US" i="1" dirty="0" smtClean="0"/>
              <a:t>key</a:t>
            </a:r>
            <a:r>
              <a:rPr lang="en-US" dirty="0" smtClean="0"/>
              <a:t>, </a:t>
            </a:r>
            <a:r>
              <a:rPr lang="en-US" i="1" dirty="0" smtClean="0"/>
              <a:t>value</a:t>
            </a:r>
            <a:r>
              <a:rPr lang="en-US" dirty="0" smtClean="0"/>
              <a:t>) pairs</a:t>
            </a:r>
          </a:p>
          <a:p>
            <a:pPr lvl="1"/>
            <a:r>
              <a:rPr lang="en-US" dirty="0" smtClean="0"/>
              <a:t>Classes that implement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 smtClean="0"/>
              <a:t> interface are able to return both the key and the value of a particular entry in the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9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Weird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It's also possible to put classes inside of interfaces</a:t>
            </a:r>
          </a:p>
          <a:p>
            <a:r>
              <a:rPr lang="en-US" dirty="0" smtClean="0"/>
              <a:t>You could make the argument that doing so makes sense for classes that are deeply tied to how the interface functions</a:t>
            </a:r>
          </a:p>
          <a:p>
            <a:pPr lvl="1"/>
            <a:r>
              <a:rPr lang="en-US" dirty="0" smtClean="0"/>
              <a:t>But this is done very rarely</a:t>
            </a:r>
          </a:p>
          <a:p>
            <a:r>
              <a:rPr lang="en-US" dirty="0" smtClean="0"/>
              <a:t>You can define exceptions inside of interfaces</a:t>
            </a:r>
          </a:p>
          <a:p>
            <a:r>
              <a:rPr lang="en-US" dirty="0" smtClean="0"/>
              <a:t>You can also put </a:t>
            </a:r>
            <a:r>
              <a:rPr lang="en-US" dirty="0" err="1" smtClean="0"/>
              <a:t>enums</a:t>
            </a:r>
            <a:r>
              <a:rPr lang="en-US" dirty="0" smtClean="0"/>
              <a:t> inside of interfaces</a:t>
            </a:r>
          </a:p>
          <a:p>
            <a:pPr lvl="1"/>
            <a:r>
              <a:rPr lang="en-US" dirty="0" smtClean="0"/>
              <a:t>Like inner interfaces, it uses the interface like a name-space</a:t>
            </a:r>
          </a:p>
          <a:p>
            <a:pPr lvl="1"/>
            <a:r>
              <a:rPr lang="en-US" dirty="0" smtClean="0"/>
              <a:t>It might make sense to put an </a:t>
            </a:r>
            <a:r>
              <a:rPr lang="en-US" dirty="0" err="1" smtClean="0"/>
              <a:t>enum</a:t>
            </a:r>
            <a:r>
              <a:rPr lang="en-US" dirty="0" smtClean="0"/>
              <a:t> inside an interface if the interface requires constants of the </a:t>
            </a:r>
            <a:r>
              <a:rPr lang="en-US" dirty="0" err="1" smtClean="0"/>
              <a:t>enum</a:t>
            </a:r>
            <a:r>
              <a:rPr lang="en-US" dirty="0" smtClean="0"/>
              <a:t>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78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Interfaces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8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can extend other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Like classes, you can use inheritance to extend an interface</a:t>
            </a:r>
          </a:p>
          <a:p>
            <a:r>
              <a:rPr lang="en-US" dirty="0" smtClean="0"/>
              <a:t>When you do so, the child interface gets all of the required methods from the parent interface</a:t>
            </a:r>
          </a:p>
          <a:p>
            <a:r>
              <a:rPr lang="en-US" dirty="0" smtClean="0"/>
              <a:t>It can also reference the constants and static methods within the parent interface</a:t>
            </a:r>
          </a:p>
          <a:p>
            <a:r>
              <a:rPr lang="en-US" dirty="0" smtClean="0"/>
              <a:t>Consider the following interface: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Defender {	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blockWithShield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(Attack attack);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499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 make a child interface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Defender</a:t>
            </a:r>
            <a:r>
              <a:rPr lang="en-US" dirty="0" smtClean="0"/>
              <a:t> using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dirty="0" smtClean="0"/>
              <a:t> keyword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interface contains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blockWithShield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abstract method as well as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parryWithKatana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abstract method</a:t>
            </a:r>
          </a:p>
          <a:p>
            <a:r>
              <a:rPr lang="en-US" dirty="0" smtClean="0"/>
              <a:t>A class that implements this interface must have both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NinjaDefender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Defender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parryWithKatana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(Attack attack);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188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many as you want!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 classes can only have a single parent, but child interfaces can extend an unlimited number of parents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child interface gets the union of all the abstract methods and constants from all the parent interfaces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0480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PunchableNinjaDefender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NinjaDefender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Punchable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hateLife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50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can have the same ancestor multiple 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can even imagine that you have the same (great)grandparent in multiple ways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We'll use UML class diagrams to show these and other inheritance relationships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533400" y="2729843"/>
            <a:ext cx="11125200" cy="2527957"/>
            <a:chOff x="457200" y="2729843"/>
            <a:chExt cx="11125200" cy="2527957"/>
          </a:xfrm>
        </p:grpSpPr>
        <p:sp>
          <p:nvSpPr>
            <p:cNvPr id="4" name="Rectangle 3"/>
            <p:cNvSpPr/>
            <p:nvPr/>
          </p:nvSpPr>
          <p:spPr>
            <a:xfrm>
              <a:off x="457200" y="3536576"/>
              <a:ext cx="2661841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Defender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644335" y="2729843"/>
              <a:ext cx="2661841" cy="914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SpaceDefender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601140" y="4343400"/>
              <a:ext cx="2661841" cy="9144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NinjaDefender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920559" y="3523129"/>
              <a:ext cx="2661841" cy="914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SpaceNinjaDefender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9" name="Straight Arrow Connector 8"/>
            <p:cNvCxnSpPr>
              <a:stCxn id="5" idx="1"/>
              <a:endCxn id="4" idx="3"/>
            </p:cNvCxnSpPr>
            <p:nvPr/>
          </p:nvCxnSpPr>
          <p:spPr>
            <a:xfrm flipH="1">
              <a:off x="3119041" y="3187043"/>
              <a:ext cx="1525294" cy="806733"/>
            </a:xfrm>
            <a:prstGeom prst="straightConnector1">
              <a:avLst/>
            </a:prstGeom>
            <a:ln w="38100">
              <a:solidFill>
                <a:schemeClr val="accent1">
                  <a:shade val="95000"/>
                  <a:satMod val="10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1"/>
            </p:cNvCxnSpPr>
            <p:nvPr/>
          </p:nvCxnSpPr>
          <p:spPr>
            <a:xfrm flipH="1" flipV="1">
              <a:off x="3119041" y="4085664"/>
              <a:ext cx="1482099" cy="714936"/>
            </a:xfrm>
            <a:prstGeom prst="straightConnector1">
              <a:avLst/>
            </a:prstGeom>
            <a:ln w="38100">
              <a:solidFill>
                <a:schemeClr val="accent1">
                  <a:shade val="95000"/>
                  <a:satMod val="10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7" idx="1"/>
              <a:endCxn id="5" idx="3"/>
            </p:cNvCxnSpPr>
            <p:nvPr/>
          </p:nvCxnSpPr>
          <p:spPr>
            <a:xfrm flipH="1" flipV="1">
              <a:off x="7306176" y="3187043"/>
              <a:ext cx="1614383" cy="793286"/>
            </a:xfrm>
            <a:prstGeom prst="straightConnector1">
              <a:avLst/>
            </a:prstGeom>
            <a:ln w="38100">
              <a:solidFill>
                <a:schemeClr val="accent1">
                  <a:shade val="95000"/>
                  <a:satMod val="10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7" idx="1"/>
              <a:endCxn id="6" idx="3"/>
            </p:cNvCxnSpPr>
            <p:nvPr/>
          </p:nvCxnSpPr>
          <p:spPr>
            <a:xfrm flipH="1">
              <a:off x="7262981" y="3980329"/>
              <a:ext cx="1657577" cy="820271"/>
            </a:xfrm>
            <a:prstGeom prst="straightConnector1">
              <a:avLst/>
            </a:prstGeom>
            <a:ln w="38100">
              <a:solidFill>
                <a:schemeClr val="accent1">
                  <a:shade val="95000"/>
                  <a:satMod val="10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 rot="19869541">
              <a:off x="3449117" y="3160731"/>
              <a:ext cx="939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extends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534576">
              <a:off x="3522435" y="4094127"/>
              <a:ext cx="939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extends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 rot="20049494">
              <a:off x="7561208" y="4016336"/>
              <a:ext cx="939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extends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534576">
              <a:off x="7729884" y="3232741"/>
              <a:ext cx="939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extends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4245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Interfaces</a:t>
            </a:r>
          </a:p>
          <a:p>
            <a:r>
              <a:rPr lang="en-US" dirty="0" smtClean="0"/>
              <a:t>Implementing interfaces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build a tree of operations that models an algebraic expression</a:t>
            </a:r>
          </a:p>
          <a:p>
            <a:r>
              <a:rPr lang="en-US" dirty="0" smtClean="0"/>
              <a:t>For example, a we could have operations like negate, add, subtract, multiply, and divide, with constant values that are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values</a:t>
            </a:r>
          </a:p>
          <a:p>
            <a:r>
              <a:rPr lang="en-US" dirty="0" smtClean="0"/>
              <a:t>Any algebraic expression could look like a tree of such operations and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2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767" y="1914512"/>
            <a:ext cx="7315200" cy="1133488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en-US" dirty="0" smtClean="0"/>
              <a:t>Consider the expression:</a:t>
            </a:r>
          </a:p>
          <a:p>
            <a:pPr marL="118872" indent="0" algn="ctr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-((3 – 17 * 6) / (2 + 5))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57800" y="5791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en-US" sz="2400" b="1" dirty="0"/>
          </a:p>
        </p:txBody>
      </p:sp>
      <p:sp>
        <p:nvSpPr>
          <p:cNvPr id="5" name="Oval 4"/>
          <p:cNvSpPr/>
          <p:nvPr/>
        </p:nvSpPr>
        <p:spPr>
          <a:xfrm>
            <a:off x="3008608" y="1918804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3</a:t>
            </a:r>
            <a:endParaRPr lang="en-US" sz="2400" b="1" dirty="0"/>
          </a:p>
        </p:txBody>
      </p:sp>
      <p:sp>
        <p:nvSpPr>
          <p:cNvPr id="6" name="Oval 5"/>
          <p:cNvSpPr/>
          <p:nvPr/>
        </p:nvSpPr>
        <p:spPr>
          <a:xfrm>
            <a:off x="228600" y="1924944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en-US" sz="2400" b="1" dirty="0"/>
          </a:p>
        </p:txBody>
      </p:sp>
      <p:sp>
        <p:nvSpPr>
          <p:cNvPr id="7" name="Oval 6"/>
          <p:cNvSpPr/>
          <p:nvPr/>
        </p:nvSpPr>
        <p:spPr>
          <a:xfrm>
            <a:off x="228600" y="3657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en-US" sz="2400" b="1" dirty="0"/>
          </a:p>
        </p:txBody>
      </p:sp>
      <p:sp>
        <p:nvSpPr>
          <p:cNvPr id="8" name="Oval 7"/>
          <p:cNvSpPr/>
          <p:nvPr/>
        </p:nvSpPr>
        <p:spPr>
          <a:xfrm>
            <a:off x="5257800" y="4231785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9" name="Pentagon 8"/>
          <p:cNvSpPr/>
          <p:nvPr/>
        </p:nvSpPr>
        <p:spPr>
          <a:xfrm>
            <a:off x="6443095" y="5050315"/>
            <a:ext cx="1219200" cy="838200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Add</a:t>
            </a:r>
            <a:endParaRPr lang="en-US" sz="2000" b="1" dirty="0"/>
          </a:p>
        </p:txBody>
      </p:sp>
      <p:sp>
        <p:nvSpPr>
          <p:cNvPr id="10" name="Pentagon 9"/>
          <p:cNvSpPr/>
          <p:nvPr/>
        </p:nvSpPr>
        <p:spPr>
          <a:xfrm>
            <a:off x="4417016" y="2858708"/>
            <a:ext cx="1219200" cy="838200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dirty="0" smtClean="0"/>
              <a:t>Subtract</a:t>
            </a:r>
            <a:endParaRPr lang="en-US" sz="2000" b="1" dirty="0"/>
          </a:p>
        </p:txBody>
      </p:sp>
      <p:sp>
        <p:nvSpPr>
          <p:cNvPr id="11" name="Pentagon 10"/>
          <p:cNvSpPr/>
          <p:nvPr/>
        </p:nvSpPr>
        <p:spPr>
          <a:xfrm>
            <a:off x="1789408" y="2858708"/>
            <a:ext cx="1219200" cy="8382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dirty="0" smtClean="0"/>
              <a:t>Multiply</a:t>
            </a:r>
            <a:endParaRPr lang="en-US" sz="2000" b="1" dirty="0"/>
          </a:p>
        </p:txBody>
      </p:sp>
      <p:sp>
        <p:nvSpPr>
          <p:cNvPr id="12" name="Pentagon 11"/>
          <p:cNvSpPr/>
          <p:nvPr/>
        </p:nvSpPr>
        <p:spPr>
          <a:xfrm>
            <a:off x="7488747" y="3962400"/>
            <a:ext cx="1219200" cy="838200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Divide</a:t>
            </a:r>
            <a:endParaRPr lang="en-US" sz="2000" b="1" dirty="0"/>
          </a:p>
        </p:txBody>
      </p:sp>
      <p:sp>
        <p:nvSpPr>
          <p:cNvPr id="13" name="Flowchart: Decision 12"/>
          <p:cNvSpPr/>
          <p:nvPr/>
        </p:nvSpPr>
        <p:spPr>
          <a:xfrm>
            <a:off x="9601200" y="3959447"/>
            <a:ext cx="1219200" cy="838200"/>
          </a:xfrm>
          <a:prstGeom prst="flowChartDecis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dirty="0" smtClean="0"/>
              <a:t>Negate</a:t>
            </a:r>
            <a:endParaRPr lang="en-US" sz="2000" b="1" dirty="0"/>
          </a:p>
        </p:txBody>
      </p:sp>
      <p:cxnSp>
        <p:nvCxnSpPr>
          <p:cNvPr id="15" name="Elbow Connector 14"/>
          <p:cNvCxnSpPr>
            <a:endCxn id="11" idx="0"/>
          </p:cNvCxnSpPr>
          <p:nvPr/>
        </p:nvCxnSpPr>
        <p:spPr>
          <a:xfrm>
            <a:off x="1066800" y="2344044"/>
            <a:ext cx="1122658" cy="514664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endCxn id="11" idx="2"/>
          </p:cNvCxnSpPr>
          <p:nvPr/>
        </p:nvCxnSpPr>
        <p:spPr>
          <a:xfrm flipV="1">
            <a:off x="1066800" y="3696908"/>
            <a:ext cx="1122658" cy="379792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1" idx="3"/>
            <a:endCxn id="10" idx="2"/>
          </p:cNvCxnSpPr>
          <p:nvPr/>
        </p:nvCxnSpPr>
        <p:spPr>
          <a:xfrm>
            <a:off x="3008608" y="3277808"/>
            <a:ext cx="1808458" cy="419100"/>
          </a:xfrm>
          <a:prstGeom prst="bentConnector4">
            <a:avLst>
              <a:gd name="adj1" fmla="val 38939"/>
              <a:gd name="adj2" fmla="val 192822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5" idx="6"/>
            <a:endCxn id="10" idx="0"/>
          </p:cNvCxnSpPr>
          <p:nvPr/>
        </p:nvCxnSpPr>
        <p:spPr>
          <a:xfrm>
            <a:off x="3846808" y="2337904"/>
            <a:ext cx="970258" cy="520804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endCxn id="9" idx="0"/>
          </p:cNvCxnSpPr>
          <p:nvPr/>
        </p:nvCxnSpPr>
        <p:spPr>
          <a:xfrm>
            <a:off x="6096000" y="4650885"/>
            <a:ext cx="747145" cy="39943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9" idx="2"/>
          </p:cNvCxnSpPr>
          <p:nvPr/>
        </p:nvCxnSpPr>
        <p:spPr>
          <a:xfrm flipV="1">
            <a:off x="6096000" y="5888515"/>
            <a:ext cx="747145" cy="321785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0" idx="3"/>
            <a:endCxn id="12" idx="0"/>
          </p:cNvCxnSpPr>
          <p:nvPr/>
        </p:nvCxnSpPr>
        <p:spPr>
          <a:xfrm>
            <a:off x="5636216" y="3277808"/>
            <a:ext cx="2252581" cy="684592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9" idx="3"/>
            <a:endCxn id="12" idx="2"/>
          </p:cNvCxnSpPr>
          <p:nvPr/>
        </p:nvCxnSpPr>
        <p:spPr>
          <a:xfrm flipV="1">
            <a:off x="7662295" y="4800600"/>
            <a:ext cx="226502" cy="668815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2" idx="3"/>
            <a:endCxn id="13" idx="1"/>
          </p:cNvCxnSpPr>
          <p:nvPr/>
        </p:nvCxnSpPr>
        <p:spPr>
          <a:xfrm flipV="1">
            <a:off x="8707947" y="4378547"/>
            <a:ext cx="893253" cy="29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3" idx="3"/>
          </p:cNvCxnSpPr>
          <p:nvPr/>
        </p:nvCxnSpPr>
        <p:spPr>
          <a:xfrm>
            <a:off x="10820400" y="4378547"/>
            <a:ext cx="574889" cy="115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0439400" y="3733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Output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441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interfaces would be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object in the expression has a value</a:t>
            </a:r>
          </a:p>
          <a:p>
            <a:r>
              <a:rPr lang="en-US" dirty="0" smtClean="0"/>
              <a:t>We can make an interface that they all implement that gives that value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Value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97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 are just about that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Concrete values could be represented by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dirty="0" smtClean="0"/>
              <a:t> class, which holds a constant value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048000"/>
            <a:ext cx="10972800" cy="3505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Value {</a:t>
            </a:r>
          </a:p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double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number;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Number(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number)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number;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96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968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Add, subtract, multiply, and divide are </a:t>
            </a:r>
            <a:r>
              <a:rPr lang="en-US" b="1" dirty="0" smtClean="0"/>
              <a:t>binary operations</a:t>
            </a:r>
          </a:p>
          <a:p>
            <a:r>
              <a:rPr lang="en-US" dirty="0" smtClean="0"/>
              <a:t>In this case, "binary" just means that they take two operands and has nothing to do with binary numbers</a:t>
            </a:r>
          </a:p>
          <a:p>
            <a:r>
              <a:rPr lang="en-US" dirty="0" smtClean="0"/>
              <a:t>They can be represented with an interface that extends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It might be useful to be able to retrieve the individual operands from any binary operation</a:t>
            </a:r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6482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BinaryOperation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Value getOperand1();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Value getOperand2();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145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76400"/>
            <a:ext cx="10972800" cy="487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6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BinaryOperation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operand1;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operand2;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Add(Value operand1, Value operand2)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this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.operand1 = operand1;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this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.operand2 = operand2;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operand1.getValue() + operand2.getValue();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getOperand1()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operand1;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getOperand2()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operand2;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113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8"/>
          </a:xfrm>
        </p:spPr>
        <p:txBody>
          <a:bodyPr/>
          <a:lstStyle/>
          <a:p>
            <a:r>
              <a:rPr lang="en-US" dirty="0" smtClean="0"/>
              <a:t>Negate is the only unary operation that we have, but it's wise to plan for more</a:t>
            </a:r>
          </a:p>
          <a:p>
            <a:r>
              <a:rPr lang="en-US" dirty="0" smtClean="0"/>
              <a:t>Unary operations can be represented with an interface similar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BinaryOperation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14800"/>
            <a:ext cx="10972800" cy="152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UnaryOperation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{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Value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getOperand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	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1266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Negate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76400"/>
            <a:ext cx="10972800" cy="487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Negate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UnaryOperation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operand;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Negate(Value operand)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.operand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operand;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operand.getValue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getOperand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operand;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365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It's easy to add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Subtract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Multiply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Divide</a:t>
            </a:r>
            <a:r>
              <a:rPr lang="en-US" dirty="0" smtClean="0"/>
              <a:t> classes that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BinaryOperation</a:t>
            </a:r>
            <a:r>
              <a:rPr lang="en-US" dirty="0" smtClean="0"/>
              <a:t> interface</a:t>
            </a:r>
          </a:p>
          <a:p>
            <a:pPr lvl="1"/>
            <a:r>
              <a:rPr lang="en-US" dirty="0" smtClean="0"/>
              <a:t>We could even add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Modulus</a:t>
            </a:r>
            <a:r>
              <a:rPr lang="en-US" dirty="0" smtClean="0"/>
              <a:t> class or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Likewise,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UnaryOperation</a:t>
            </a:r>
            <a:r>
              <a:rPr lang="en-US" dirty="0" smtClean="0"/>
              <a:t> interface could be implemented with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BitwiseComplement</a:t>
            </a:r>
            <a:r>
              <a:rPr lang="en-US" dirty="0" smtClean="0"/>
              <a:t> class or others</a:t>
            </a:r>
          </a:p>
          <a:p>
            <a:r>
              <a:rPr lang="en-US" dirty="0" smtClean="0"/>
              <a:t>Note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Subtract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Multiply</a:t>
            </a:r>
            <a:r>
              <a:rPr lang="en-US" dirty="0" smtClean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Divide</a:t>
            </a:r>
            <a:r>
              <a:rPr lang="en-US" dirty="0" smtClean="0"/>
              <a:t> differ only by the operation they do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They all have to declare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operand1</a:t>
            </a:r>
            <a:r>
              <a:rPr lang="en-US" dirty="0" smtClean="0"/>
              <a:t>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operand2</a:t>
            </a:r>
          </a:p>
          <a:p>
            <a:pPr lvl="1"/>
            <a:r>
              <a:rPr lang="en-US" dirty="0" smtClean="0"/>
              <a:t>It might make more sense for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BinaryOperation</a:t>
            </a:r>
            <a:r>
              <a:rPr lang="en-US" dirty="0" smtClean="0"/>
              <a:t> to be an abstract class instead of an interface</a:t>
            </a:r>
          </a:p>
          <a:p>
            <a:pPr lvl="1"/>
            <a:r>
              <a:rPr lang="en-US" dirty="0" smtClean="0"/>
              <a:t>Abstract classes are like interfaces except that they can contain methods and data and can be inherited from</a:t>
            </a:r>
          </a:p>
          <a:p>
            <a:pPr lvl="1"/>
            <a:r>
              <a:rPr lang="en-US" dirty="0" smtClean="0"/>
              <a:t>Serious designers think a lot about how to make the right trade-offs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usage of all the new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original tree could be modeled with the following code: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3505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5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Math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static void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		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Multiply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multiply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Multiply(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Number(17),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Number(6));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Subtract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subtract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Subtract(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Number(3), multiply);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Add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Number(2),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Number(5));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Divide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divide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Divide(subtract, add);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Negate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negate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Negate(divide);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"Answer: "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negate.getValue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380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Monday, we'll talk </a:t>
            </a:r>
            <a:r>
              <a:rPr lang="en-US" smtClean="0"/>
              <a:t>about class </a:t>
            </a:r>
            <a:r>
              <a:rPr lang="en-US" dirty="0" smtClean="0"/>
              <a:t>inheritance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</a:t>
            </a:r>
            <a:r>
              <a:rPr lang="en-US" dirty="0" smtClean="0"/>
              <a:t>Chapter 11</a:t>
            </a:r>
          </a:p>
          <a:p>
            <a:r>
              <a:rPr lang="en-US" dirty="0" smtClean="0"/>
              <a:t>Keep working on Project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Interfaces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02540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Primarily, interfaces contain </a:t>
            </a:r>
            <a:r>
              <a:rPr lang="en-US" b="1" dirty="0" smtClean="0"/>
              <a:t>abstract methods</a:t>
            </a:r>
          </a:p>
          <a:p>
            <a:r>
              <a:rPr lang="en-US" dirty="0" smtClean="0"/>
              <a:t>Abstract methods are methods that must be implemented by any class that implements an interface</a:t>
            </a:r>
          </a:p>
          <a:p>
            <a:pPr lvl="1"/>
            <a:r>
              <a:rPr lang="en-US" dirty="0" smtClean="0"/>
              <a:t>Unless that class is </a:t>
            </a:r>
            <a:r>
              <a:rPr lang="en-US" i="1" dirty="0" smtClean="0"/>
              <a:t>also</a:t>
            </a:r>
            <a:r>
              <a:rPr lang="en-US" dirty="0" smtClean="0"/>
              <a:t> abstract, which we'll talk about next week</a:t>
            </a:r>
          </a:p>
          <a:p>
            <a:r>
              <a:rPr lang="en-US" dirty="0" smtClean="0"/>
              <a:t>Whether in interfaces or abstract classes, abstract methods are ones that you </a:t>
            </a:r>
            <a:r>
              <a:rPr lang="en-US" b="1" dirty="0" smtClean="0"/>
              <a:t>have</a:t>
            </a:r>
            <a:r>
              <a:rPr lang="en-US" dirty="0" smtClean="0"/>
              <a:t> to have (even if what they do is up to you)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8006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Pokeable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poke();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Abstract method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6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constructors!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Java, it's not possible to specify a constructor in an interface</a:t>
            </a:r>
          </a:p>
          <a:p>
            <a:r>
              <a:rPr lang="en-US" dirty="0" smtClean="0"/>
              <a:t>In other words, you can't say how an object is created</a:t>
            </a:r>
          </a:p>
          <a:p>
            <a:r>
              <a:rPr lang="en-US" dirty="0" smtClean="0"/>
              <a:t>Abstract methods are always regular methods, never constructors or static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4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02540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addition to abstract methods, constants are commonly found in interfaces</a:t>
            </a:r>
          </a:p>
          <a:p>
            <a:r>
              <a:rPr lang="en-US" dirty="0" smtClean="0"/>
              <a:t>These constants should be values that are useful in the context of the interface</a:t>
            </a:r>
          </a:p>
          <a:p>
            <a:r>
              <a:rPr lang="en-US" dirty="0" smtClean="0"/>
              <a:t>Sometimes, the </a:t>
            </a:r>
            <a:r>
              <a:rPr lang="en-US" b="1" dirty="0" smtClean="0"/>
              <a:t>only</a:t>
            </a:r>
            <a:r>
              <a:rPr lang="en-US" dirty="0" smtClean="0"/>
              <a:t> purpose of an interface is to hold constants, such as the interface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WindowConstants</a:t>
            </a:r>
            <a:r>
              <a:rPr lang="en-US" dirty="0" smtClean="0"/>
              <a:t>, which holds named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</a:t>
            </a:r>
            <a:r>
              <a:rPr lang="en-US" dirty="0" smtClean="0"/>
              <a:t>values describing what happens when a windows closes</a:t>
            </a:r>
          </a:p>
          <a:p>
            <a:r>
              <a:rPr lang="en-US" dirty="0" smtClean="0"/>
              <a:t>These constants are always implicitly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  <a:p>
            <a:pPr lvl="1"/>
            <a:r>
              <a:rPr lang="en-US" dirty="0" smtClean="0"/>
              <a:t>You don't have to mark them that way</a:t>
            </a:r>
          </a:p>
          <a:p>
            <a:pPr lvl="1"/>
            <a:r>
              <a:rPr lang="en-US" dirty="0" smtClean="0"/>
              <a:t>You </a:t>
            </a:r>
            <a:r>
              <a:rPr lang="en-US" b="1" dirty="0" smtClean="0"/>
              <a:t>can't</a:t>
            </a:r>
            <a:r>
              <a:rPr lang="en-US" dirty="0" smtClean="0"/>
              <a:t> mark them as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 smtClean="0"/>
              <a:t> 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6482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Dialable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NUMBER_LENGTH = 10;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dial(String number);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37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refer to a constant from an interface, you always say the name of the interface, followed by a dot, followed by the name of the constant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Since they're constants, you (obviously) can't change them with an assignment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WindowConstants.DISPOSE_ON_CLOSE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11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2438</TotalTime>
  <Words>1231</Words>
  <Application>Microsoft Office PowerPoint</Application>
  <PresentationFormat>Widescreen</PresentationFormat>
  <Paragraphs>250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1</vt:lpstr>
      <vt:lpstr>Defining Interfaces</vt:lpstr>
      <vt:lpstr>Abstract methods</vt:lpstr>
      <vt:lpstr>No constructors!</vt:lpstr>
      <vt:lpstr>Constants</vt:lpstr>
      <vt:lpstr>Accessing constants</vt:lpstr>
      <vt:lpstr>Default methods</vt:lpstr>
      <vt:lpstr>Static methods</vt:lpstr>
      <vt:lpstr>Static method in interface example</vt:lpstr>
      <vt:lpstr>Interfaces inside of interfaces?</vt:lpstr>
      <vt:lpstr>Weird stuff</vt:lpstr>
      <vt:lpstr>Extending Interfaces</vt:lpstr>
      <vt:lpstr>Interfaces can extend other interfaces</vt:lpstr>
      <vt:lpstr>Child interface</vt:lpstr>
      <vt:lpstr>As many as you want!</vt:lpstr>
      <vt:lpstr>You can have the same ancestor multiple ways</vt:lpstr>
      <vt:lpstr>Interface Examples</vt:lpstr>
      <vt:lpstr>Operations</vt:lpstr>
      <vt:lpstr>Example tree</vt:lpstr>
      <vt:lpstr>What interfaces would be useful?</vt:lpstr>
      <vt:lpstr>Numbers are just about that simple</vt:lpstr>
      <vt:lpstr>Binary operations</vt:lpstr>
      <vt:lpstr>Example Add class</vt:lpstr>
      <vt:lpstr>Unary operations</vt:lpstr>
      <vt:lpstr>Example Negate class</vt:lpstr>
      <vt:lpstr>More classes</vt:lpstr>
      <vt:lpstr>Final usage of all the new classes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512</cp:revision>
  <dcterms:created xsi:type="dcterms:W3CDTF">2009-08-24T20:26:10Z</dcterms:created>
  <dcterms:modified xsi:type="dcterms:W3CDTF">2020-01-24T17:26:13Z</dcterms:modified>
</cp:coreProperties>
</file>